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740" r:id="rId2"/>
    <p:sldId id="749" r:id="rId3"/>
    <p:sldId id="712" r:id="rId4"/>
    <p:sldId id="743" r:id="rId5"/>
    <p:sldId id="744" r:id="rId6"/>
    <p:sldId id="750" r:id="rId7"/>
    <p:sldId id="756" r:id="rId8"/>
    <p:sldId id="745" r:id="rId9"/>
    <p:sldId id="746" r:id="rId10"/>
    <p:sldId id="747" r:id="rId11"/>
    <p:sldId id="748" r:id="rId12"/>
    <p:sldId id="751" r:id="rId13"/>
    <p:sldId id="752" r:id="rId14"/>
    <p:sldId id="753" r:id="rId15"/>
    <p:sldId id="754" r:id="rId16"/>
    <p:sldId id="755" r:id="rId17"/>
    <p:sldId id="742" r:id="rId18"/>
  </p:sldIdLst>
  <p:sldSz cx="9144000" cy="6858000" type="screen4x3"/>
  <p:notesSz cx="7010400" cy="9296400"/>
  <p:custShowLst>
    <p:custShow name="Intro" id="0">
      <p:sldLst/>
    </p:custShow>
    <p:custShow name="Presentation" id="1">
      <p:sldLst/>
    </p:custShow>
  </p:custShow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6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7D00"/>
    <a:srgbClr val="1979BF"/>
    <a:srgbClr val="00FFFF"/>
    <a:srgbClr val="990000"/>
    <a:srgbClr val="000099"/>
    <a:srgbClr val="800000"/>
    <a:srgbClr val="006600"/>
    <a:srgbClr val="0066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77" autoAdjust="0"/>
    <p:restoredTop sz="94556" autoAdjust="0"/>
  </p:normalViewPr>
  <p:slideViewPr>
    <p:cSldViewPr snapToGrid="0">
      <p:cViewPr>
        <p:scale>
          <a:sx n="100" d="100"/>
          <a:sy n="100" d="100"/>
        </p:scale>
        <p:origin x="-504" y="-72"/>
      </p:cViewPr>
      <p:guideLst>
        <p:guide orient="horz" pos="357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-3648" y="-12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l" defTabSz="881063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t" anchorCtr="0" compatLnSpc="1">
            <a:prstTxWarp prst="textNoShape">
              <a:avLst/>
            </a:prstTxWarp>
          </a:bodyPr>
          <a:lstStyle>
            <a:lvl1pPr algn="r" defTabSz="881063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l" defTabSz="881063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9" tIns="44070" rIns="88139" bIns="44070" numCol="1" anchor="b" anchorCtr="0" compatLnSpc="1">
            <a:prstTxWarp prst="textNoShape">
              <a:avLst/>
            </a:prstTxWarp>
          </a:bodyPr>
          <a:lstStyle>
            <a:lvl1pPr algn="r" defTabSz="881063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0B0AE86-92BA-4864-BAE6-F162EC57DD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63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31863">
              <a:defRPr sz="13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31863">
              <a:defRPr sz="13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1C0375D-68C6-44F1-AEDD-0CB7AD53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3390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0375D-68C6-44F1-AEDD-0CB7AD53734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08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C0375D-68C6-44F1-AEDD-0CB7AD53734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0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848600" cy="11430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419600"/>
            <a:ext cx="7848600" cy="838200"/>
          </a:xfrm>
        </p:spPr>
        <p:txBody>
          <a:bodyPr/>
          <a:lstStyle>
            <a:lvl1pPr marL="0" indent="0" algn="ctr">
              <a:buFont typeface="Arial" charset="0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1261533"/>
          </a:xfrm>
          <a:prstGeom prst="rect">
            <a:avLst/>
          </a:prstGeom>
          <a:solidFill>
            <a:srgbClr val="1979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985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5"/>
            <a:ext cx="8229600" cy="1143000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CEI Words on Side JPE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13" y="6129867"/>
            <a:ext cx="1746149" cy="268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1261533"/>
          </a:xfrm>
          <a:prstGeom prst="rect">
            <a:avLst/>
          </a:prstGeom>
          <a:solidFill>
            <a:srgbClr val="1979B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CEI Words on Side JPE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913" y="6129867"/>
            <a:ext cx="1746149" cy="2689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376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099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8" r:id="rId3"/>
    <p:sldLayoutId id="2147483669" r:id="rId4"/>
    <p:sldLayoutId id="2147483674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0">
          <a:solidFill>
            <a:schemeClr val="tx2"/>
          </a:solidFill>
          <a:latin typeface="Calibri"/>
          <a:ea typeface="+mj-ea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A89C0"/>
        </a:buClr>
        <a:buFont typeface="Arial" charset="0"/>
        <a:buChar char="●"/>
        <a:defRPr sz="24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A89C0"/>
        </a:buClr>
        <a:buFont typeface="Garamond" pitchFamily="18" charset="0"/>
        <a:buChar char="■"/>
        <a:defRPr sz="2000">
          <a:solidFill>
            <a:schemeClr val="tx1"/>
          </a:solidFill>
          <a:latin typeface="Calibri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A89C0"/>
        </a:buClr>
        <a:buFont typeface="Wingdings" pitchFamily="2" charset="2"/>
        <a:buChar char=""/>
        <a:defRPr sz="2000">
          <a:solidFill>
            <a:schemeClr val="tx1"/>
          </a:solidFill>
          <a:latin typeface="Calibri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A89C0"/>
        </a:buClr>
        <a:buFont typeface="Wingdings" pitchFamily="2" charset="2"/>
        <a:buChar char="§"/>
        <a:defRPr sz="2000">
          <a:solidFill>
            <a:schemeClr val="tx1"/>
          </a:solidFill>
          <a:latin typeface="Calibri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A89C0"/>
        </a:buClr>
        <a:buSzPct val="125000"/>
        <a:buFont typeface="Wingdings" pitchFamily="2" charset="2"/>
        <a:buChar char=""/>
        <a:defRPr sz="2000">
          <a:solidFill>
            <a:schemeClr val="tx1"/>
          </a:solidFill>
          <a:latin typeface="Calibri"/>
          <a:cs typeface="Calibri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A89C0"/>
        </a:buClr>
        <a:buSzPct val="125000"/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A89C0"/>
        </a:buClr>
        <a:buSzPct val="125000"/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A89C0"/>
        </a:buClr>
        <a:buSzPct val="125000"/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A89C0"/>
        </a:buClr>
        <a:buSzPct val="125000"/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egan_Fox@cei.com" TargetMode="External"/><Relationship Id="rId5" Type="http://schemas.openxmlformats.org/officeDocument/2006/relationships/hyperlink" Target="mailto:Anne_Brummett@cei.com" TargetMode="External"/><Relationship Id="rId4" Type="http://schemas.openxmlformats.org/officeDocument/2006/relationships/hyperlink" Target="mailto:Marina_Gillmore@cei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ormwork" TargetMode="External"/><Relationship Id="rId2" Type="http://schemas.openxmlformats.org/officeDocument/2006/relationships/hyperlink" Target="http://en.wikipedia.org/wiki/Electrical_wi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en.wikipedia.org/wiki/Concret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409541" y="5500597"/>
            <a:ext cx="2092411" cy="499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Font typeface="Garamond" pitchFamily="18" charset="0"/>
              <a:buChar char="■"/>
              <a:defRPr sz="200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Font typeface="Wingdings" pitchFamily="2" charset="2"/>
              <a:buChar char=""/>
              <a:defRPr sz="200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SzPct val="125000"/>
              <a:buFont typeface="Wingdings" pitchFamily="2" charset="2"/>
              <a:buChar char=""/>
              <a:defRPr sz="200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SzPct val="125000"/>
              <a:buFont typeface="Wingdings" pitchFamily="2" charset="2"/>
              <a:buChar char="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SzPct val="125000"/>
              <a:buFont typeface="Wingdings" pitchFamily="2" charset="2"/>
              <a:buChar char="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SzPct val="125000"/>
              <a:buFont typeface="Wingdings" pitchFamily="2" charset="2"/>
              <a:buChar char="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1A89C0"/>
              </a:buClr>
              <a:buSzPct val="125000"/>
              <a:buFont typeface="Wingdings" pitchFamily="2" charset="2"/>
              <a:buChar char="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  <a:defRPr/>
            </a:pPr>
            <a:endParaRPr lang="en-US" sz="2000" dirty="0" smtClean="0">
              <a:solidFill>
                <a:srgbClr val="014067"/>
              </a:solidFill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392191" y="4927662"/>
            <a:ext cx="5610705" cy="6491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000" b="1" i="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3200" dirty="0" smtClean="0">
                <a:solidFill>
                  <a:srgbClr val="014067"/>
                </a:solidFill>
              </a:rPr>
              <a:t>ASC 2014- Electrical Problem</a:t>
            </a:r>
          </a:p>
        </p:txBody>
      </p:sp>
    </p:spTree>
    <p:extLst>
      <p:ext uri="{BB962C8B-B14F-4D97-AF65-F5344CB8AC3E}">
        <p14:creationId xmlns:p14="http://schemas.microsoft.com/office/powerpoint/2010/main" val="37239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85"/>
            <a:ext cx="8229600" cy="2513625"/>
          </a:xfrm>
        </p:spPr>
        <p:txBody>
          <a:bodyPr/>
          <a:lstStyle/>
          <a:p>
            <a:r>
              <a:rPr lang="en-US" dirty="0"/>
              <a:t>Please complete a CEI specific schedule based on the GC schedule provided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Utilize the hours in the estimate to come up with crew sizes required for each task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Identify </a:t>
            </a:r>
            <a:r>
              <a:rPr lang="en-US" dirty="0"/>
              <a:t>all electrical milestones.</a:t>
            </a:r>
          </a:p>
          <a:p>
            <a:pPr lvl="1"/>
            <a:r>
              <a:rPr lang="en-US" dirty="0"/>
              <a:t>Include anticipated delivery and installation dates of quotable materials and incorporate into the CEI schedule.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Man-Loaded Schedule</a:t>
            </a:r>
            <a:endParaRPr lang="en-US" dirty="0"/>
          </a:p>
        </p:txBody>
      </p:sp>
      <p:pic>
        <p:nvPicPr>
          <p:cNvPr id="3074" name="Picture 2" descr="http://ccp.gilbanetech.com/Portals/2/Project%20Schedule/BMW%20Phasing%20Schedule%20103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67" y="4390040"/>
            <a:ext cx="3520436" cy="227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8240" y="4239490"/>
            <a:ext cx="4251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l" eaLnBrk="0" hangingPunct="0">
              <a:spcBef>
                <a:spcPct val="20000"/>
              </a:spcBef>
              <a:buClr>
                <a:srgbClr val="1A89C0"/>
              </a:buClr>
              <a:buFont typeface="Arial" charset="0"/>
              <a:buChar char="●"/>
            </a:pPr>
            <a:r>
              <a:rPr lang="en-US" sz="2400" kern="0" dirty="0">
                <a:solidFill>
                  <a:srgbClr val="000000"/>
                </a:solidFill>
                <a:latin typeface="Calibri"/>
              </a:rPr>
              <a:t>Be prepared to demonstrate your knowledge of electrical sequencing on a TI project.</a:t>
            </a:r>
          </a:p>
        </p:txBody>
      </p:sp>
    </p:spTree>
    <p:extLst>
      <p:ext uri="{BB962C8B-B14F-4D97-AF65-F5344CB8AC3E}">
        <p14:creationId xmlns:p14="http://schemas.microsoft.com/office/powerpoint/2010/main" val="215015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review the change order log and change order backup provided.  </a:t>
            </a:r>
          </a:p>
          <a:p>
            <a:r>
              <a:rPr lang="en-US" dirty="0" smtClean="0"/>
              <a:t>Please verify the log for completeness and update if/ as necessary.  </a:t>
            </a:r>
            <a:r>
              <a:rPr lang="en-US" i="1" dirty="0" smtClean="0"/>
              <a:t>Some follow up may be required.</a:t>
            </a:r>
          </a:p>
          <a:p>
            <a:r>
              <a:rPr lang="en-US" dirty="0" smtClean="0"/>
              <a:t>More information regarding change orders will be provided at 9am.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Reconcile the Change Order Log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5" y="3971554"/>
            <a:ext cx="4645850" cy="214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41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85"/>
            <a:ext cx="8229600" cy="3344897"/>
          </a:xfrm>
        </p:spPr>
        <p:txBody>
          <a:bodyPr/>
          <a:lstStyle/>
          <a:p>
            <a:r>
              <a:rPr lang="en-US" dirty="0" smtClean="0"/>
              <a:t>Review the Submittal Log and Backup Provided.  </a:t>
            </a:r>
          </a:p>
          <a:p>
            <a:r>
              <a:rPr lang="en-US" dirty="0" smtClean="0"/>
              <a:t>Please review for completeness</a:t>
            </a:r>
          </a:p>
          <a:p>
            <a:r>
              <a:rPr lang="en-US" dirty="0" smtClean="0"/>
              <a:t>Please review:</a:t>
            </a:r>
          </a:p>
          <a:p>
            <a:pPr lvl="1"/>
            <a:r>
              <a:rPr lang="en-US" dirty="0" smtClean="0"/>
              <a:t>Submittal Status</a:t>
            </a:r>
          </a:p>
          <a:p>
            <a:pPr lvl="1"/>
            <a:r>
              <a:rPr lang="en-US" dirty="0" smtClean="0"/>
              <a:t>Approval Status</a:t>
            </a:r>
          </a:p>
          <a:p>
            <a:pPr lvl="1"/>
            <a:r>
              <a:rPr lang="en-US" dirty="0" smtClean="0"/>
              <a:t>Release Status</a:t>
            </a:r>
          </a:p>
          <a:p>
            <a:r>
              <a:rPr lang="en-US" dirty="0" smtClean="0"/>
              <a:t>Submit/ Release/ Follow up as required by the project.</a:t>
            </a:r>
          </a:p>
          <a:p>
            <a:r>
              <a:rPr lang="en-US" dirty="0" smtClean="0"/>
              <a:t>See project specifications for submittal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Reconcile the Submittal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44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</a:t>
            </a:r>
            <a:r>
              <a:rPr lang="en-US" dirty="0" smtClean="0"/>
              <a:t>projection meetings are </a:t>
            </a:r>
            <a:r>
              <a:rPr lang="en-US" dirty="0"/>
              <a:t>conducted to capture a snapshot of </a:t>
            </a:r>
            <a:r>
              <a:rPr lang="en-US" dirty="0" smtClean="0"/>
              <a:t>the </a:t>
            </a:r>
            <a:r>
              <a:rPr lang="en-US" dirty="0"/>
              <a:t>current job </a:t>
            </a:r>
            <a:r>
              <a:rPr lang="en-US" dirty="0" smtClean="0"/>
              <a:t>status and the projected profitability of the job.  </a:t>
            </a:r>
            <a:r>
              <a:rPr lang="en-US" dirty="0"/>
              <a:t>That snapshot includes </a:t>
            </a:r>
            <a:r>
              <a:rPr lang="en-US" dirty="0" smtClean="0"/>
              <a:t>the status </a:t>
            </a:r>
            <a:r>
              <a:rPr lang="en-US" dirty="0"/>
              <a:t>of material </a:t>
            </a:r>
            <a:r>
              <a:rPr lang="en-US" dirty="0" smtClean="0"/>
              <a:t>expenditures, </a:t>
            </a:r>
            <a:r>
              <a:rPr lang="en-US" dirty="0"/>
              <a:t>general expenses and labor projections.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financial information that </a:t>
            </a:r>
            <a:r>
              <a:rPr lang="en-US" dirty="0" smtClean="0"/>
              <a:t>is provided </a:t>
            </a:r>
            <a:r>
              <a:rPr lang="en-US" dirty="0"/>
              <a:t>is </a:t>
            </a:r>
            <a:r>
              <a:rPr lang="en-US" dirty="0" smtClean="0"/>
              <a:t>used </a:t>
            </a:r>
            <a:r>
              <a:rPr lang="en-US" dirty="0"/>
              <a:t>to provide overall branch projections.  </a:t>
            </a:r>
            <a:endParaRPr lang="en-US" dirty="0" smtClean="0"/>
          </a:p>
          <a:p>
            <a:r>
              <a:rPr lang="en-US" dirty="0" smtClean="0"/>
              <a:t>More information regarding project cost projections will be provided at 9am.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Projections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Final Goal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8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come prepared to speak to your project approach to SPKR specifically.  </a:t>
            </a:r>
            <a:r>
              <a:rPr lang="en-US" i="1" dirty="0" smtClean="0">
                <a:solidFill>
                  <a:srgbClr val="FF0000"/>
                </a:solidFill>
              </a:rPr>
              <a:t>Any presentation materials that are not problem specific or related  the to project deliverables will be discarded and deductive points will be issued.</a:t>
            </a:r>
            <a:endParaRPr lang="en-US" i="1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The oral portion will be in a PM Review format.  Teams will present their projected project costs and profitability.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Teams will be expected to understand the project deliverables and the day-of challenges and be able to explain their relationship to the overall status of their job (projection).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Project Review Meeting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6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Julie Stice- Division Manager</a:t>
            </a:r>
          </a:p>
          <a:p>
            <a:pPr lvl="1"/>
            <a:r>
              <a:rPr lang="en-US" dirty="0" smtClean="0"/>
              <a:t>The Bottom Line</a:t>
            </a:r>
          </a:p>
          <a:p>
            <a:r>
              <a:rPr lang="en-US" dirty="0"/>
              <a:t>Jeremy </a:t>
            </a:r>
            <a:r>
              <a:rPr lang="en-US" dirty="0" smtClean="0"/>
              <a:t>Walson- CFO</a:t>
            </a:r>
          </a:p>
          <a:p>
            <a:pPr lvl="1"/>
            <a:r>
              <a:rPr lang="en-US" dirty="0" smtClean="0"/>
              <a:t>Project Financials</a:t>
            </a:r>
            <a:endParaRPr lang="en-US" dirty="0"/>
          </a:p>
          <a:p>
            <a:r>
              <a:rPr lang="en-US" dirty="0"/>
              <a:t>Chris </a:t>
            </a:r>
            <a:r>
              <a:rPr lang="en-US" dirty="0" smtClean="0"/>
              <a:t>Bizot- VP of Sales</a:t>
            </a:r>
          </a:p>
          <a:p>
            <a:pPr lvl="1"/>
            <a:r>
              <a:rPr lang="en-US" dirty="0" smtClean="0"/>
              <a:t>Customer Relations and Change Order Approach</a:t>
            </a:r>
            <a:endParaRPr lang="en-US" dirty="0"/>
          </a:p>
          <a:p>
            <a:r>
              <a:rPr lang="en-US" dirty="0" smtClean="0"/>
              <a:t>Erin Rolita- Project Executive</a:t>
            </a:r>
          </a:p>
          <a:p>
            <a:pPr lvl="1"/>
            <a:r>
              <a:rPr lang="en-US" dirty="0" smtClean="0"/>
              <a:t>Project Progress</a:t>
            </a:r>
          </a:p>
          <a:p>
            <a:r>
              <a:rPr lang="en-US" dirty="0" smtClean="0"/>
              <a:t>Mark Lopez- General Superintendent</a:t>
            </a:r>
          </a:p>
          <a:p>
            <a:pPr lvl="1"/>
            <a:r>
              <a:rPr lang="en-US" dirty="0" smtClean="0"/>
              <a:t>Manpower, Schedule and Status of Materials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Know your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38985"/>
            <a:ext cx="8229600" cy="4525963"/>
          </a:xfrm>
        </p:spPr>
        <p:txBody>
          <a:bodyPr/>
          <a:lstStyle/>
          <a:p>
            <a:r>
              <a:rPr lang="en-US" dirty="0" smtClean="0"/>
              <a:t>Thursday</a:t>
            </a:r>
          </a:p>
          <a:p>
            <a:pPr lvl="1"/>
            <a:r>
              <a:rPr lang="en-US" dirty="0" smtClean="0"/>
              <a:t>7am- Problem Kick-off Meeting</a:t>
            </a:r>
          </a:p>
          <a:p>
            <a:pPr lvl="1"/>
            <a:r>
              <a:rPr lang="en-US" dirty="0" smtClean="0"/>
              <a:t>9am- mandatory change orders and project projections class.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All team members are required to attend.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Noon(</a:t>
            </a:r>
            <a:r>
              <a:rPr lang="en-US" dirty="0" err="1" smtClean="0">
                <a:solidFill>
                  <a:srgbClr val="000000"/>
                </a:solidFill>
              </a:rPr>
              <a:t>ish</a:t>
            </a:r>
            <a:r>
              <a:rPr lang="en-US" dirty="0" smtClean="0">
                <a:solidFill>
                  <a:srgbClr val="000000"/>
                </a:solidFill>
              </a:rPr>
              <a:t>)- Lunch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11pm Deliverables are due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Please hand deliver to the Judges Suite.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Friday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8am- draw for presentation time slot @ presentation room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9am- 1</a:t>
            </a:r>
            <a:r>
              <a:rPr lang="en-US" baseline="30000" dirty="0" smtClean="0">
                <a:solidFill>
                  <a:srgbClr val="000000"/>
                </a:solidFill>
              </a:rPr>
              <a:t>st</a:t>
            </a:r>
            <a:r>
              <a:rPr lang="en-US" dirty="0" smtClean="0">
                <a:solidFill>
                  <a:srgbClr val="000000"/>
                </a:solidFill>
              </a:rPr>
              <a:t> presentation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Noon- Break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1pm- Resume presentations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6pm- Closing recap presentation by CEI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6:30- Thank you hour with Networking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Schedule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T-art_trenching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68"/>
          <a:stretch/>
        </p:blipFill>
        <p:spPr>
          <a:xfrm>
            <a:off x="0" y="0"/>
            <a:ext cx="9144000" cy="5673725"/>
          </a:xfrm>
          <a:prstGeom prst="rect">
            <a:avLst/>
          </a:prstGeom>
        </p:spPr>
      </p:pic>
      <p:sp>
        <p:nvSpPr>
          <p:cNvPr id="5" name="Title 3"/>
          <p:cNvSpPr txBox="1">
            <a:spLocks/>
          </p:cNvSpPr>
          <p:nvPr/>
        </p:nvSpPr>
        <p:spPr bwMode="auto">
          <a:xfrm>
            <a:off x="3643539" y="3829665"/>
            <a:ext cx="43548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615044" y="1472540"/>
            <a:ext cx="60682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smtClean="0">
                <a:latin typeface="Harlow Solid Italic" pitchFamily="82" charset="0"/>
              </a:rPr>
              <a:t>Questions?</a:t>
            </a:r>
            <a:endParaRPr lang="en-US" sz="9600" dirty="0">
              <a:latin typeface="Harlow Solid Ital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7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85"/>
            <a:ext cx="4245429" cy="791703"/>
          </a:xfrm>
        </p:spPr>
        <p:txBody>
          <a:bodyPr/>
          <a:lstStyle/>
          <a:p>
            <a:r>
              <a:rPr lang="en-US" dirty="0" smtClean="0"/>
              <a:t>Day Of Support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Introductions- </a:t>
            </a:r>
            <a:br>
              <a:rPr lang="en-US" dirty="0" smtClean="0"/>
            </a:br>
            <a:r>
              <a:rPr lang="en-US" dirty="0" smtClean="0"/>
              <a:t>CEI Day-Of Support Team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0" y="2243138"/>
            <a:ext cx="113347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hdwallpapers.in/walls/megan_fox_2012-H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25" y="5264544"/>
            <a:ext cx="2041121" cy="114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8174" y="2256317"/>
            <a:ext cx="3289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Marina Gilmore</a:t>
            </a:r>
          </a:p>
          <a:p>
            <a:pPr algn="l"/>
            <a:r>
              <a:rPr lang="en-US" dirty="0" smtClean="0">
                <a:hlinkClick r:id="rId4"/>
              </a:rPr>
              <a:t>Marina_Gillmore@cei.com</a:t>
            </a:r>
            <a:endParaRPr lang="en-US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Correspondence with customer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/>
              <a:t>Change Orders</a:t>
            </a:r>
          </a:p>
          <a:p>
            <a:pPr marL="742950" lvl="1" indent="-285750" algn="l">
              <a:buFont typeface="Arial" pitchFamily="34" charset="0"/>
              <a:buChar char="•"/>
            </a:pPr>
            <a:r>
              <a:rPr lang="en-US" dirty="0" smtClean="0"/>
              <a:t>RFIs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8074" y="3750592"/>
            <a:ext cx="29114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Anne Brummett</a:t>
            </a:r>
          </a:p>
          <a:p>
            <a:pPr algn="l"/>
            <a:r>
              <a:rPr lang="en-US" dirty="0" smtClean="0">
                <a:hlinkClick r:id="rId5"/>
              </a:rPr>
              <a:t>Anne_Brummett@cei.com</a:t>
            </a:r>
            <a:endParaRPr lang="en-US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err="1" smtClean="0"/>
              <a:t>Bidwinner</a:t>
            </a:r>
            <a:r>
              <a:rPr lang="en-US" dirty="0" smtClean="0"/>
              <a:t> Support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RFQ’s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2975" y="5292367"/>
            <a:ext cx="26165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Megan Fox</a:t>
            </a:r>
          </a:p>
          <a:p>
            <a:pPr algn="l"/>
            <a:r>
              <a:rPr lang="en-US" dirty="0" smtClean="0">
                <a:hlinkClick r:id="rId6"/>
              </a:rPr>
              <a:t>Megan_Fox@cei.com</a:t>
            </a:r>
            <a:endParaRPr lang="en-US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/>
              <a:t>General 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87636" y="4736888"/>
            <a:ext cx="351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Questions Requiring Immediate Assistance: 415-850-1715</a:t>
            </a:r>
            <a:endParaRPr lang="en-US" b="1" dirty="0"/>
          </a:p>
        </p:txBody>
      </p:sp>
      <p:pic>
        <p:nvPicPr>
          <p:cNvPr id="1031" name="Picture 7" descr="http://www.uwsv.org/sites/uwsv.org/files/cei-logo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723" y="1711493"/>
            <a:ext cx="2619375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00" y="3679613"/>
            <a:ext cx="1097774" cy="1416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9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523985"/>
            <a:ext cx="4829864" cy="402179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Problem Download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Informational Session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Project Information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San Francisco Specific Code Requirements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ASC Schedule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Deliverables</a:t>
            </a:r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7 am Meeting Agenda</a:t>
            </a:r>
            <a:endParaRPr lang="en-US" sz="2400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58" y="1579666"/>
            <a:ext cx="3399524" cy="396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6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85"/>
            <a:ext cx="8263467" cy="5589842"/>
          </a:xfrm>
        </p:spPr>
        <p:txBody>
          <a:bodyPr numCol="2"/>
          <a:lstStyle/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Job Binder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Specifications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Building Rules and Regulations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Original Project Estimate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Change Order Log with backup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Submittal Log and associated submittals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RFI log and associated RFI’s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Project Schedule</a:t>
            </a:r>
          </a:p>
          <a:p>
            <a:pPr lvl="1">
              <a:spcAft>
                <a:spcPts val="1200"/>
              </a:spcAf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Rate Sheet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Flash drive with standard forms</a:t>
            </a:r>
          </a:p>
          <a:p>
            <a:pPr>
              <a:spcAft>
                <a:spcPts val="1200"/>
              </a:spcAft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 smtClean="0"/>
              <a:t>Problem Download-  </a:t>
            </a:r>
            <a:br>
              <a:rPr lang="en-US" sz="2800" dirty="0" smtClean="0"/>
            </a:br>
            <a:r>
              <a:rPr lang="en-US" sz="2800" dirty="0" smtClean="0"/>
              <a:t>We need your help with a project in 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165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127" y="1270661"/>
            <a:ext cx="8942120" cy="3681349"/>
          </a:xfrm>
        </p:spPr>
        <p:txBody>
          <a:bodyPr/>
          <a:lstStyle/>
          <a:p>
            <a:r>
              <a:rPr lang="en-US" dirty="0" smtClean="0"/>
              <a:t>Located  at 360 3</a:t>
            </a:r>
            <a:r>
              <a:rPr lang="en-US" baseline="30000" dirty="0" smtClean="0"/>
              <a:t>rd</a:t>
            </a:r>
            <a:r>
              <a:rPr lang="en-US" dirty="0" smtClean="0"/>
              <a:t> Street at Harrison Street in the South of Market district neighboring downtown San Francisco and Union Square.</a:t>
            </a:r>
          </a:p>
          <a:p>
            <a:endParaRPr lang="en-US" sz="1000" dirty="0" smtClean="0"/>
          </a:p>
          <a:p>
            <a:r>
              <a:rPr lang="en-US" dirty="0" smtClean="0"/>
              <a:t>SPKR is a high end Digital Advertising Client with a cutting edge, modern aesthetic.  Their collaborative culture requires an open concept floor plan with Huddle and Conference Rooms and minimal private offices.</a:t>
            </a:r>
          </a:p>
          <a:p>
            <a:endParaRPr lang="en-US" sz="1000" dirty="0" smtClean="0"/>
          </a:p>
          <a:p>
            <a:r>
              <a:rPr lang="en-US" dirty="0" smtClean="0"/>
              <a:t>Aside from the suite under construction, the building is occupied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SPKR- 360 3</a:t>
            </a:r>
            <a:r>
              <a:rPr lang="en-US" baseline="30000" dirty="0" smtClean="0"/>
              <a:t>rd</a:t>
            </a:r>
            <a:r>
              <a:rPr lang="en-US" dirty="0" smtClean="0"/>
              <a:t> Street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0" y="4616903"/>
            <a:ext cx="529590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949" y="202438"/>
            <a:ext cx="752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13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to floor mounted devices are fed via a cellular floor system.</a:t>
            </a:r>
          </a:p>
          <a:p>
            <a:pPr lvl="1"/>
            <a:r>
              <a:rPr lang="en-US" dirty="0"/>
              <a:t>Cellular floor raceways are </a:t>
            </a:r>
            <a:r>
              <a:rPr lang="en-US" dirty="0">
                <a:hlinkClick r:id="rId2" tooltip="Electrical wiring"/>
              </a:rPr>
              <a:t>electrical wiring</a:t>
            </a:r>
            <a:r>
              <a:rPr lang="en-US" dirty="0"/>
              <a:t> ducts or cells made from steel floor deck that serve as structural </a:t>
            </a:r>
            <a:r>
              <a:rPr lang="en-US" dirty="0">
                <a:hlinkClick r:id="rId3" tooltip="Formwork"/>
              </a:rPr>
              <a:t>formwork</a:t>
            </a:r>
            <a:r>
              <a:rPr lang="en-US" dirty="0"/>
              <a:t> for placement of </a:t>
            </a:r>
            <a:r>
              <a:rPr lang="en-US" dirty="0">
                <a:hlinkClick r:id="rId4" tooltip="Concrete"/>
              </a:rPr>
              <a:t>concrete</a:t>
            </a:r>
            <a:r>
              <a:rPr lang="en-US" dirty="0"/>
              <a:t> floor slabs and also as wire and cable raceways within the concrete floor slab</a:t>
            </a:r>
            <a:r>
              <a:rPr lang="en-US" dirty="0" smtClean="0"/>
              <a:t>.  </a:t>
            </a:r>
            <a:endParaRPr lang="en-US" dirty="0"/>
          </a:p>
          <a:p>
            <a:pPr lvl="1"/>
            <a:r>
              <a:rPr lang="en-US" dirty="0" smtClean="0"/>
              <a:t>What does this mean to us?</a:t>
            </a:r>
          </a:p>
          <a:p>
            <a:pPr lvl="2"/>
            <a:r>
              <a:rPr lang="en-US" dirty="0" smtClean="0"/>
              <a:t>No raceways required- Wire only</a:t>
            </a:r>
          </a:p>
          <a:p>
            <a:pPr lvl="2"/>
            <a:r>
              <a:rPr lang="en-US" dirty="0" smtClean="0"/>
              <a:t>No need to core through the deck</a:t>
            </a:r>
          </a:p>
          <a:p>
            <a:pPr lvl="3"/>
            <a:r>
              <a:rPr lang="en-US" dirty="0"/>
              <a:t>C</a:t>
            </a:r>
            <a:r>
              <a:rPr lang="en-US" dirty="0" smtClean="0"/>
              <a:t>ore into cell only</a:t>
            </a:r>
          </a:p>
          <a:p>
            <a:pPr lvl="2"/>
            <a:r>
              <a:rPr lang="en-US" dirty="0" smtClean="0"/>
              <a:t>Inexpensive devices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360 3</a:t>
            </a:r>
            <a:r>
              <a:rPr lang="en-US" baseline="30000" dirty="0" smtClean="0"/>
              <a:t>rd</a:t>
            </a:r>
            <a:r>
              <a:rPr lang="en-US" dirty="0" smtClean="0"/>
              <a:t> Street- Floor System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05" y="3485966"/>
            <a:ext cx="3285562" cy="211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61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coring must be performed off hours</a:t>
            </a:r>
          </a:p>
          <a:p>
            <a:pPr lvl="1"/>
            <a:r>
              <a:rPr lang="en-US" dirty="0" smtClean="0"/>
              <a:t>Before 7am or weekends.</a:t>
            </a:r>
          </a:p>
          <a:p>
            <a:r>
              <a:rPr lang="en-US" dirty="0" smtClean="0"/>
              <a:t>All deliveries must be scheduled with the loading dock manager 48 hours in advance of delivery.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360 3</a:t>
            </a:r>
            <a:r>
              <a:rPr lang="en-US" baseline="30000" dirty="0" smtClean="0"/>
              <a:t>rd</a:t>
            </a:r>
            <a:r>
              <a:rPr lang="en-US" dirty="0" smtClean="0"/>
              <a:t> Street- Noteworthy Building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8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Local 6 (San Francisco electrical workers union) working hours are from 8am to 3:30pm.  </a:t>
            </a:r>
            <a:endParaRPr lang="en-US" dirty="0" smtClean="0"/>
          </a:p>
          <a:p>
            <a:r>
              <a:rPr lang="en-US" dirty="0" smtClean="0"/>
              <a:t>Electricians work </a:t>
            </a:r>
            <a:r>
              <a:rPr lang="en-US" dirty="0"/>
              <a:t>5 days per week (35 hours</a:t>
            </a:r>
            <a:r>
              <a:rPr lang="en-US" dirty="0" smtClean="0"/>
              <a:t>)- straight time. </a:t>
            </a:r>
          </a:p>
          <a:p>
            <a:r>
              <a:rPr lang="en-US" dirty="0" smtClean="0"/>
              <a:t>The </a:t>
            </a:r>
            <a:r>
              <a:rPr lang="en-US" dirty="0"/>
              <a:t>first two evening hours are considered </a:t>
            </a:r>
            <a:r>
              <a:rPr lang="en-US" dirty="0" smtClean="0"/>
              <a:t>overtime (x1.5).  </a:t>
            </a:r>
            <a:r>
              <a:rPr lang="en-US" dirty="0"/>
              <a:t>Any additional time beyond these two hours is double </a:t>
            </a:r>
            <a:r>
              <a:rPr lang="en-US" dirty="0" smtClean="0"/>
              <a:t>time (2x).  </a:t>
            </a:r>
          </a:p>
          <a:p>
            <a:r>
              <a:rPr lang="en-US" dirty="0" smtClean="0"/>
              <a:t>If </a:t>
            </a:r>
            <a:r>
              <a:rPr lang="en-US" dirty="0"/>
              <a:t>no OT hours are worked during the week, electricians working Saturdays will be paid </a:t>
            </a:r>
            <a:r>
              <a:rPr lang="en-US" dirty="0" smtClean="0"/>
              <a:t>OT (x1.5).  </a:t>
            </a:r>
          </a:p>
          <a:p>
            <a:r>
              <a:rPr lang="en-US" dirty="0" smtClean="0"/>
              <a:t>If any </a:t>
            </a:r>
            <a:r>
              <a:rPr lang="en-US" dirty="0"/>
              <a:t>overtime </a:t>
            </a:r>
            <a:r>
              <a:rPr lang="en-US" u="sng" dirty="0"/>
              <a:t>was</a:t>
            </a:r>
            <a:r>
              <a:rPr lang="en-US" dirty="0"/>
              <a:t> </a:t>
            </a:r>
            <a:r>
              <a:rPr lang="en-US" dirty="0" smtClean="0"/>
              <a:t>performed </a:t>
            </a:r>
            <a:r>
              <a:rPr lang="en-US" dirty="0"/>
              <a:t>during the week, electricians must be paid double time </a:t>
            </a:r>
            <a:r>
              <a:rPr lang="en-US" dirty="0" smtClean="0"/>
              <a:t>(2x)for </a:t>
            </a:r>
            <a:r>
              <a:rPr lang="en-US" dirty="0"/>
              <a:t>the entire day.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Noteworthy Union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Deliverables include, (but are not limited to) the following:</a:t>
            </a:r>
          </a:p>
          <a:p>
            <a:pPr lvl="1"/>
            <a:r>
              <a:rPr lang="en-US" dirty="0" smtClean="0"/>
              <a:t>Man-loaded Schedule</a:t>
            </a:r>
          </a:p>
          <a:p>
            <a:pPr lvl="1"/>
            <a:r>
              <a:rPr lang="en-US" dirty="0" smtClean="0"/>
              <a:t>Reconcile the Change Order Log</a:t>
            </a:r>
          </a:p>
          <a:p>
            <a:pPr lvl="1"/>
            <a:r>
              <a:rPr lang="en-US" dirty="0" smtClean="0"/>
              <a:t>Reconcile and complete the Submittal Log</a:t>
            </a:r>
          </a:p>
          <a:p>
            <a:pPr lvl="1"/>
            <a:r>
              <a:rPr lang="en-US" dirty="0" smtClean="0"/>
              <a:t>Projection of final project costs to complete</a:t>
            </a:r>
          </a:p>
          <a:p>
            <a:pPr lvl="1"/>
            <a:endParaRPr lang="en-US" dirty="0"/>
          </a:p>
          <a:p>
            <a:r>
              <a:rPr lang="en-US" dirty="0" smtClean="0"/>
              <a:t>This problem is based on an actual “day in the life” of a Electrical Project Manager.  Additional deliverables may come up throughout the day.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Let’s Talk 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4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I PowerPoint Template">
  <a:themeElements>
    <a:clrScheme name="CEI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I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I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I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I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20464</TotalTime>
  <Words>808</Words>
  <Application>Microsoft Office PowerPoint</Application>
  <PresentationFormat>On-screen Show (4:3)</PresentationFormat>
  <Paragraphs>122</Paragraphs>
  <Slides>17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2</vt:i4>
      </vt:variant>
    </vt:vector>
  </HeadingPairs>
  <TitlesOfParts>
    <vt:vector size="20" baseType="lpstr">
      <vt:lpstr>CEI PowerPoint Template</vt:lpstr>
      <vt:lpstr>PowerPoint Presentation</vt:lpstr>
      <vt:lpstr>Introductions-  CEI Day-Of Support Team</vt:lpstr>
      <vt:lpstr>7 am Meeting Agenda</vt:lpstr>
      <vt:lpstr>Problem Download-   We need your help with a project in progress</vt:lpstr>
      <vt:lpstr>SPKR- 360 3rd Street</vt:lpstr>
      <vt:lpstr>360 3rd Street- Floor System</vt:lpstr>
      <vt:lpstr>360 3rd Street- Noteworthy Building Rules</vt:lpstr>
      <vt:lpstr>Noteworthy Union Requirements</vt:lpstr>
      <vt:lpstr>Let’s Talk Deliverables</vt:lpstr>
      <vt:lpstr>Man-Loaded Schedule</vt:lpstr>
      <vt:lpstr>Reconcile the Change Order Log</vt:lpstr>
      <vt:lpstr>Reconcile the Submittal Log</vt:lpstr>
      <vt:lpstr>Project Projections Final Goal</vt:lpstr>
      <vt:lpstr>Project Review Meeting Notes</vt:lpstr>
      <vt:lpstr>Know your audience</vt:lpstr>
      <vt:lpstr>Schedule</vt:lpstr>
      <vt:lpstr>PowerPoint Presentation</vt:lpstr>
      <vt:lpstr>Intro</vt:lpstr>
      <vt:lpstr>Presentation</vt:lpstr>
    </vt:vector>
  </TitlesOfParts>
  <Company>Cupertino Electric, Inc.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Information Technology Group</dc:creator>
  <cp:lastModifiedBy>Windows User</cp:lastModifiedBy>
  <cp:revision>613</cp:revision>
  <cp:lastPrinted>2013-12-28T00:20:58Z</cp:lastPrinted>
  <dcterms:created xsi:type="dcterms:W3CDTF">2007-11-26T23:43:07Z</dcterms:created>
  <dcterms:modified xsi:type="dcterms:W3CDTF">2014-02-03T18:00:50Z</dcterms:modified>
</cp:coreProperties>
</file>